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257" r:id="rId4"/>
    <p:sldId id="260" r:id="rId5"/>
    <p:sldId id="291" r:id="rId6"/>
    <p:sldId id="292" r:id="rId7"/>
    <p:sldId id="293" r:id="rId8"/>
    <p:sldId id="294" r:id="rId9"/>
    <p:sldId id="295" r:id="rId10"/>
    <p:sldId id="296" r:id="rId11"/>
    <p:sldId id="304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5" r:id="rId20"/>
    <p:sldId id="306" r:id="rId21"/>
    <p:sldId id="307" r:id="rId22"/>
    <p:sldId id="308" r:id="rId23"/>
    <p:sldId id="261" r:id="rId24"/>
    <p:sldId id="264" r:id="rId25"/>
    <p:sldId id="263" r:id="rId26"/>
    <p:sldId id="310" r:id="rId27"/>
  </p:sldIdLst>
  <p:sldSz cx="12801600" cy="7772400"/>
  <p:notesSz cx="6858000" cy="9144000"/>
  <p:defaultTextStyle>
    <a:defPPr>
      <a:defRPr lang="en-US"/>
    </a:defPPr>
    <a:lvl1pPr marL="0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9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181717"/>
    <a:srgbClr val="767171"/>
    <a:srgbClr val="F6BABA"/>
    <a:srgbClr val="0065CF"/>
    <a:srgbClr val="2CB9C9"/>
    <a:srgbClr val="E2CED0"/>
    <a:srgbClr val="E3C9C8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9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4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>
                <a:latin typeface="+mj-lt"/>
              </a:rPr>
              <a:t>ALL SAKÉ PRODUCED</a:t>
            </a:r>
          </a:p>
        </c:rich>
      </c:tx>
      <c:layout>
        <c:manualLayout>
          <c:xMode val="edge"/>
          <c:yMode val="edge"/>
          <c:x val="0.71005493682659038"/>
          <c:y val="0.16161614104940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19-4CCA-8BF1-24A510E0C9A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19-4CCA-8BF1-24A510E0C9A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19-4CCA-8BF1-24A510E0C9A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19-4CCA-8BF1-24A510E0C9AA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119-4CCA-8BF1-24A510E0C9AA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119-4CCA-8BF1-24A510E0C9AA}"/>
              </c:ext>
            </c:extLst>
          </c:dPt>
          <c:dPt>
            <c:idx val="6"/>
            <c:bubble3D val="0"/>
            <c:explosion val="16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119-4CCA-8BF1-24A510E0C9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Sheet1!$A$1:$G$1</c:f>
              <c:strCache>
                <c:ptCount val="7"/>
                <c:pt idx="0">
                  <c:v>Junmai Daiginjo</c:v>
                </c:pt>
                <c:pt idx="1">
                  <c:v>Daiginjo</c:v>
                </c:pt>
                <c:pt idx="2">
                  <c:v>Junmai Ginjo</c:v>
                </c:pt>
                <c:pt idx="3">
                  <c:v>Ginjo</c:v>
                </c:pt>
                <c:pt idx="4">
                  <c:v>Junmai</c:v>
                </c:pt>
                <c:pt idx="5">
                  <c:v>Honjozo</c:v>
                </c:pt>
                <c:pt idx="6">
                  <c:v>Futsu</c:v>
                </c:pt>
              </c:strCache>
            </c:strRef>
          </c:cat>
          <c:val>
            <c:numRef>
              <c:f>Sheet1!$A$2:$G$2</c:f>
              <c:numCache>
                <c:formatCode>0%</c:formatCode>
                <c:ptCount val="7"/>
                <c:pt idx="0">
                  <c:v>0.03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7.0000000000000007E-2</c:v>
                </c:pt>
                <c:pt idx="5">
                  <c:v>0.13</c:v>
                </c:pt>
                <c:pt idx="6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19-4CCA-8BF1-24A510E0C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1AEF6-F72E-438A-9A43-A8B0D35EE676}" type="datetimeFigureOut">
              <a:rPr lang="en-US" smtClean="0"/>
              <a:t>6/12/2018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46C88-A1F0-4FA0-9F52-D291A2425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3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2.png"/><Relationship Id="rId18" Type="http://schemas.openxmlformats.org/officeDocument/2006/relationships/image" Target="../media/image96.png"/><Relationship Id="rId26" Type="http://schemas.openxmlformats.org/officeDocument/2006/relationships/image" Target="../media/image56.png"/><Relationship Id="rId3" Type="http://schemas.openxmlformats.org/officeDocument/2006/relationships/image" Target="../media/image84.png"/><Relationship Id="rId21" Type="http://schemas.openxmlformats.org/officeDocument/2006/relationships/image" Target="../media/image98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5" Type="http://schemas.openxmlformats.org/officeDocument/2006/relationships/image" Target="../media/image57.png"/><Relationship Id="rId2" Type="http://schemas.openxmlformats.org/officeDocument/2006/relationships/chart" Target="../charts/chart1.xml"/><Relationship Id="rId16" Type="http://schemas.openxmlformats.org/officeDocument/2006/relationships/image" Target="../media/image63.png"/><Relationship Id="rId20" Type="http://schemas.openxmlformats.org/officeDocument/2006/relationships/image" Target="../media/image97.pn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24" Type="http://schemas.openxmlformats.org/officeDocument/2006/relationships/image" Target="../media/image10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23" Type="http://schemas.openxmlformats.org/officeDocument/2006/relationships/image" Target="../media/image100.png"/><Relationship Id="rId28" Type="http://schemas.openxmlformats.org/officeDocument/2006/relationships/image" Target="../media/image54.png"/><Relationship Id="rId10" Type="http://schemas.openxmlformats.org/officeDocument/2006/relationships/image" Target="../media/image89.png"/><Relationship Id="rId19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99.png"/><Relationship Id="rId27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95" y="1223586"/>
            <a:ext cx="10117319" cy="4773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2731" y="5997251"/>
            <a:ext cx="4105128" cy="103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41" b="1" dirty="0">
                <a:solidFill>
                  <a:schemeClr val="bg2">
                    <a:lumMod val="50000"/>
                  </a:schemeClr>
                </a:solidFill>
              </a:rPr>
              <a:t>SAKÉ SEMINAR</a:t>
            </a:r>
          </a:p>
          <a:p>
            <a:pPr algn="r"/>
            <a:r>
              <a:rPr lang="en-US" sz="2041" b="1" dirty="0">
                <a:solidFill>
                  <a:schemeClr val="bg2">
                    <a:lumMod val="50000"/>
                  </a:schemeClr>
                </a:solidFill>
              </a:rPr>
              <a:t>MONTH DAY, YEAR</a:t>
            </a:r>
          </a:p>
          <a:p>
            <a:pPr algn="r"/>
            <a:r>
              <a:rPr lang="en-US" sz="2041" b="1" dirty="0">
                <a:solidFill>
                  <a:schemeClr val="bg2">
                    <a:lumMod val="50000"/>
                  </a:schemeClr>
                </a:solidFill>
              </a:rPr>
              <a:t>PRESENTED BY XXXX XXXXXX</a:t>
            </a:r>
          </a:p>
        </p:txBody>
      </p:sp>
    </p:spTree>
    <p:extLst>
      <p:ext uri="{BB962C8B-B14F-4D97-AF65-F5344CB8AC3E}">
        <p14:creationId xmlns:p14="http://schemas.microsoft.com/office/powerpoint/2010/main" val="13838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92024" y="2185416"/>
            <a:ext cx="2010323" cy="1570829"/>
            <a:chOff x="9273965" y="1513331"/>
            <a:chExt cx="1914593" cy="1496027"/>
          </a:xfrm>
        </p:grpSpPr>
        <p:sp>
          <p:nvSpPr>
            <p:cNvPr id="50" name="TextBox 49"/>
            <p:cNvSpPr txBox="1"/>
            <p:nvPr/>
          </p:nvSpPr>
          <p:spPr>
            <a:xfrm>
              <a:off x="9273966" y="1513331"/>
              <a:ext cx="1914592" cy="36505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2. MILL &amp; POLISH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73965" y="1923285"/>
              <a:ext cx="1914592" cy="108607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The longer each grain is milled, the finer the saké quality.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Image result for sakeone rice polishing machi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9087"/>
          <a:stretch/>
        </p:blipFill>
        <p:spPr bwMode="auto">
          <a:xfrm>
            <a:off x="2436829" y="2303962"/>
            <a:ext cx="5576836" cy="50216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keone rice polishing mach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19094"/>
          <a:stretch/>
        </p:blipFill>
        <p:spPr bwMode="auto">
          <a:xfrm>
            <a:off x="8323531" y="2303962"/>
            <a:ext cx="3434470" cy="50216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10883"/>
          <a:stretch/>
        </p:blipFill>
        <p:spPr>
          <a:xfrm>
            <a:off x="2436829" y="1146433"/>
            <a:ext cx="3429155" cy="889849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13301"/>
          <a:stretch/>
        </p:blipFill>
        <p:spPr>
          <a:xfrm>
            <a:off x="8323531" y="1146433"/>
            <a:ext cx="3434470" cy="878121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3"/>
          <p:cNvSpPr/>
          <p:nvPr/>
        </p:nvSpPr>
        <p:spPr>
          <a:xfrm>
            <a:off x="6072452" y="1404623"/>
            <a:ext cx="2034896" cy="361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818"/>
          <a:stretch/>
        </p:blipFill>
        <p:spPr>
          <a:xfrm>
            <a:off x="957452" y="3170139"/>
            <a:ext cx="3562130" cy="908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862" y="488383"/>
            <a:ext cx="3113330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RICE</a:t>
            </a:r>
          </a:p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POLISHES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0883"/>
          <a:stretch/>
        </p:blipFill>
        <p:spPr>
          <a:xfrm>
            <a:off x="957452" y="1936212"/>
            <a:ext cx="3562130" cy="889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9905"/>
          <a:stretch/>
        </p:blipFill>
        <p:spPr>
          <a:xfrm>
            <a:off x="958738" y="4422578"/>
            <a:ext cx="3560842" cy="904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3301"/>
          <a:stretch/>
        </p:blipFill>
        <p:spPr>
          <a:xfrm>
            <a:off x="957451" y="5660227"/>
            <a:ext cx="3567445" cy="878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4571" y="1937735"/>
            <a:ext cx="6752501" cy="33175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556" dirty="0"/>
              <a:t>UNPOLISHED 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4568" y="3569516"/>
            <a:ext cx="6752503" cy="3019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Typically polished to at least 70%, though not legally required for Junmai statement.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4568" y="4817927"/>
            <a:ext cx="6752502" cy="511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Polished to at least 60%, which defines premium level saké.</a:t>
            </a:r>
          </a:p>
          <a:p>
            <a:r>
              <a:rPr lang="en-US" sz="1362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4567" y="6029363"/>
            <a:ext cx="6752503" cy="51155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Polished to at least 50%, which defines super premium level saké. </a:t>
            </a: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4568" y="3188653"/>
            <a:ext cx="6752502" cy="3317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56" dirty="0">
                <a:solidFill>
                  <a:schemeClr val="bg1"/>
                </a:solidFill>
              </a:rPr>
              <a:t>JUNMAI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4568" y="4422578"/>
            <a:ext cx="6752502" cy="3317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56" dirty="0">
                <a:solidFill>
                  <a:schemeClr val="bg1"/>
                </a:solidFill>
              </a:rPr>
              <a:t>GINJO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4568" y="5660227"/>
            <a:ext cx="6752502" cy="331757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56" dirty="0">
                <a:solidFill>
                  <a:schemeClr val="bg1"/>
                </a:solidFill>
              </a:rPr>
              <a:t>DAIGINJO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4567" y="2309938"/>
            <a:ext cx="6752503" cy="511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62" dirty="0"/>
              <a:t>Primarily covered in proteins and fats.</a:t>
            </a: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9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92024" y="2185416"/>
            <a:ext cx="2010322" cy="1570829"/>
            <a:chOff x="932328" y="3157587"/>
            <a:chExt cx="1914592" cy="1496027"/>
          </a:xfrm>
        </p:grpSpPr>
        <p:sp>
          <p:nvSpPr>
            <p:cNvPr id="17" name="TextBox 16"/>
            <p:cNvSpPr txBox="1"/>
            <p:nvPr/>
          </p:nvSpPr>
          <p:spPr>
            <a:xfrm>
              <a:off x="932328" y="3157587"/>
              <a:ext cx="1914592" cy="365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3</a:t>
              </a:r>
              <a:r>
                <a:rPr lang="en-US" sz="1556" b="1" dirty="0">
                  <a:solidFill>
                    <a:schemeClr val="bg1"/>
                  </a:solidFill>
                </a:rPr>
                <a:t>. </a:t>
              </a:r>
              <a:r>
                <a:rPr lang="en-US" sz="1400" b="1" dirty="0">
                  <a:solidFill>
                    <a:schemeClr val="bg1"/>
                  </a:solidFill>
                </a:rPr>
                <a:t>WASH, STEAM, COOL</a:t>
              </a:r>
              <a:endParaRPr lang="en-US" sz="1556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2328" y="3567541"/>
              <a:ext cx="1914592" cy="108607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To help facilitate the growth of the Koji mold.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0758" r="-1"/>
          <a:stretch/>
        </p:blipFill>
        <p:spPr>
          <a:xfrm>
            <a:off x="7742253" y="3959708"/>
            <a:ext cx="4743008" cy="3253785"/>
          </a:xfrm>
          <a:prstGeom prst="rect">
            <a:avLst/>
          </a:prstGeom>
          <a:effectLst/>
        </p:spPr>
      </p:pic>
      <p:pic>
        <p:nvPicPr>
          <p:cNvPr id="9220" name="Picture 4" descr="Image result for sakeone rice steam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53" y="545634"/>
            <a:ext cx="4743008" cy="3270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sakeone steaming ri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r="9394" b="10348"/>
          <a:stretch/>
        </p:blipFill>
        <p:spPr bwMode="auto">
          <a:xfrm>
            <a:off x="2412863" y="3154083"/>
            <a:ext cx="5174901" cy="40594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16759" b="17484"/>
          <a:stretch/>
        </p:blipFill>
        <p:spPr>
          <a:xfrm>
            <a:off x="2412864" y="545634"/>
            <a:ext cx="5174901" cy="24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2024" y="2185416"/>
            <a:ext cx="2010323" cy="1570829"/>
            <a:chOff x="3015662" y="3157587"/>
            <a:chExt cx="1914593" cy="1496027"/>
          </a:xfrm>
        </p:grpSpPr>
        <p:sp>
          <p:nvSpPr>
            <p:cNvPr id="13" name="TextBox 12"/>
            <p:cNvSpPr txBox="1"/>
            <p:nvPr/>
          </p:nvSpPr>
          <p:spPr>
            <a:xfrm>
              <a:off x="3015663" y="3157587"/>
              <a:ext cx="1914592" cy="36505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4. KOJI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15662" y="3567541"/>
              <a:ext cx="1914592" cy="108607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Koji mold is carefully applied to the freshly steamed rice and cultivated in a warm, humid environment.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29" r="8724" b="17866"/>
          <a:stretch/>
        </p:blipFill>
        <p:spPr>
          <a:xfrm>
            <a:off x="2323173" y="595875"/>
            <a:ext cx="5174901" cy="3573002"/>
          </a:xfrm>
          <a:prstGeom prst="rect">
            <a:avLst/>
          </a:prstGeom>
          <a:effectLst/>
        </p:spPr>
      </p:pic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15" y="595875"/>
            <a:ext cx="4171932" cy="31289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TightKojiRi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/>
          <a:stretch>
            <a:fillRect/>
          </a:stretch>
        </p:blipFill>
        <p:spPr bwMode="auto">
          <a:xfrm>
            <a:off x="7728815" y="3848737"/>
            <a:ext cx="4171932" cy="31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233" t="10456" r="2132" b="10128"/>
          <a:stretch/>
        </p:blipFill>
        <p:spPr>
          <a:xfrm>
            <a:off x="2321501" y="4286325"/>
            <a:ext cx="5176573" cy="26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73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2024" y="2185416"/>
            <a:ext cx="2010322" cy="1570828"/>
            <a:chOff x="5098997" y="3157587"/>
            <a:chExt cx="1914592" cy="1496026"/>
          </a:xfrm>
        </p:grpSpPr>
        <p:sp>
          <p:nvSpPr>
            <p:cNvPr id="6" name="TextBox 5"/>
            <p:cNvSpPr txBox="1"/>
            <p:nvPr/>
          </p:nvSpPr>
          <p:spPr>
            <a:xfrm>
              <a:off x="5098997" y="3157587"/>
              <a:ext cx="1914592" cy="36505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5. MOTO YEAST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98997" y="3567540"/>
              <a:ext cx="1914592" cy="108607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All ingredients come together to nurture a dense yeast culture.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 descr="Image result for sakeone m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2069" r="1745" b="12400"/>
          <a:stretch/>
        </p:blipFill>
        <p:spPr bwMode="auto">
          <a:xfrm>
            <a:off x="6613217" y="874001"/>
            <a:ext cx="4602546" cy="30941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toTank(FirstStepInBrewing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 bwMode="auto">
          <a:xfrm>
            <a:off x="6613217" y="4163276"/>
            <a:ext cx="4602546" cy="29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reg Lorenz standing in front of two Moto tan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19892"/>
          <a:stretch/>
        </p:blipFill>
        <p:spPr bwMode="auto">
          <a:xfrm>
            <a:off x="3090942" y="4163275"/>
            <a:ext cx="3379799" cy="2953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Yeast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22466"/>
          <a:stretch/>
        </p:blipFill>
        <p:spPr bwMode="auto">
          <a:xfrm>
            <a:off x="3090942" y="874001"/>
            <a:ext cx="3379800" cy="309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615" y="452730"/>
            <a:ext cx="1155137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41" dirty="0"/>
              <a:t>Yeast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8251" y="7116608"/>
            <a:ext cx="4885864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41" dirty="0"/>
              <a:t>Moto “Starter” Tanks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066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2022" y="2185846"/>
            <a:ext cx="2019038" cy="1581745"/>
            <a:chOff x="7182330" y="3156940"/>
            <a:chExt cx="1922893" cy="1506424"/>
          </a:xfrm>
        </p:grpSpPr>
        <p:sp>
          <p:nvSpPr>
            <p:cNvPr id="6" name="TextBox 5"/>
            <p:cNvSpPr txBox="1"/>
            <p:nvPr/>
          </p:nvSpPr>
          <p:spPr>
            <a:xfrm>
              <a:off x="7182330" y="3156940"/>
              <a:ext cx="1914592" cy="36505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6. FERMENTATION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90631" y="3577290"/>
              <a:ext cx="1914592" cy="108607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Yeast consumes sugars the koji is creating from the rice starch. 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 descr="Image result for sakeone ferment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7192"/>
          <a:stretch/>
        </p:blipFill>
        <p:spPr bwMode="auto">
          <a:xfrm>
            <a:off x="2684834" y="2620547"/>
            <a:ext cx="4954831" cy="465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255" t="1110" r="10204" b="10096"/>
          <a:stretch/>
        </p:blipFill>
        <p:spPr>
          <a:xfrm>
            <a:off x="7856276" y="2627213"/>
            <a:ext cx="4739148" cy="4646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95052B-365A-40F7-962B-29E851127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305" y="792537"/>
            <a:ext cx="4892221" cy="17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4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2024" y="2185416"/>
            <a:ext cx="2010322" cy="1571506"/>
            <a:chOff x="9273966" y="3156941"/>
            <a:chExt cx="1914592" cy="1496673"/>
          </a:xfrm>
        </p:grpSpPr>
        <p:sp>
          <p:nvSpPr>
            <p:cNvPr id="6" name="TextBox 5"/>
            <p:cNvSpPr txBox="1"/>
            <p:nvPr/>
          </p:nvSpPr>
          <p:spPr>
            <a:xfrm>
              <a:off x="9273966" y="3156941"/>
              <a:ext cx="1914592" cy="36505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7. PRESSING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273966" y="3567541"/>
              <a:ext cx="1914592" cy="1086073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Fermented saké is pushed through filter panels to remove varying levels of sediment.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 r="17850"/>
          <a:stretch/>
        </p:blipFill>
        <p:spPr bwMode="auto">
          <a:xfrm>
            <a:off x="2369574" y="855559"/>
            <a:ext cx="6066503" cy="65165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r="4578"/>
          <a:stretch/>
        </p:blipFill>
        <p:spPr bwMode="auto">
          <a:xfrm>
            <a:off x="8593394" y="4212725"/>
            <a:ext cx="3755922" cy="31594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7314" y="3898882"/>
            <a:ext cx="2019039" cy="1571507"/>
            <a:chOff x="924026" y="4811599"/>
            <a:chExt cx="1922894" cy="1496673"/>
          </a:xfrm>
        </p:grpSpPr>
        <p:sp>
          <p:nvSpPr>
            <p:cNvPr id="12" name="TextBox 11"/>
            <p:cNvSpPr txBox="1"/>
            <p:nvPr/>
          </p:nvSpPr>
          <p:spPr>
            <a:xfrm>
              <a:off x="924026" y="4811599"/>
              <a:ext cx="1914592" cy="36505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8. FILTRATION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2328" y="5222199"/>
              <a:ext cx="1914592" cy="108607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Inhibits coloring and aging.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" descr="Pressing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r="12755"/>
          <a:stretch/>
        </p:blipFill>
        <p:spPr bwMode="auto">
          <a:xfrm>
            <a:off x="8593394" y="855559"/>
            <a:ext cx="3755922" cy="320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98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024" y="2185416"/>
            <a:ext cx="2010322" cy="1571507"/>
            <a:chOff x="3007359" y="4811599"/>
            <a:chExt cx="1914592" cy="1496673"/>
          </a:xfrm>
        </p:grpSpPr>
        <p:sp>
          <p:nvSpPr>
            <p:cNvPr id="8" name="TextBox 7"/>
            <p:cNvSpPr txBox="1"/>
            <p:nvPr/>
          </p:nvSpPr>
          <p:spPr>
            <a:xfrm>
              <a:off x="3007360" y="4811599"/>
              <a:ext cx="1910441" cy="36505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9. </a:t>
              </a:r>
              <a:r>
                <a:rPr lang="en-US" sz="1667" b="1" dirty="0">
                  <a:solidFill>
                    <a:schemeClr val="bg1"/>
                  </a:solidFill>
                </a:rPr>
                <a:t>PASTEURIZATION</a:t>
              </a:r>
              <a:endParaRPr lang="en-US" sz="1891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07359" y="5222199"/>
              <a:ext cx="1914592" cy="108607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Stops fermentation and stops the product from spoiling.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52" name="Picture 8" descr="nama s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0" b="4973"/>
          <a:stretch/>
        </p:blipFill>
        <p:spPr bwMode="auto">
          <a:xfrm>
            <a:off x="6833420" y="769725"/>
            <a:ext cx="5406891" cy="62954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sake pasteuriz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-2"/>
          <a:stretch/>
        </p:blipFill>
        <p:spPr bwMode="auto">
          <a:xfrm>
            <a:off x="2923917" y="3716594"/>
            <a:ext cx="3646205" cy="33486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steuriz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r="998"/>
          <a:stretch/>
        </p:blipFill>
        <p:spPr bwMode="auto">
          <a:xfrm>
            <a:off x="2949537" y="774285"/>
            <a:ext cx="3646205" cy="27142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171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9495" r="21111" b="6474"/>
          <a:stretch/>
        </p:blipFill>
        <p:spPr>
          <a:xfrm>
            <a:off x="9184985" y="4000519"/>
            <a:ext cx="3272929" cy="2161696"/>
          </a:xfrm>
          <a:prstGeom prst="rect">
            <a:avLst/>
          </a:prstGeom>
          <a:effectLst/>
        </p:spPr>
      </p:pic>
      <p:grpSp>
        <p:nvGrpSpPr>
          <p:cNvPr id="27" name="Group 26"/>
          <p:cNvGrpSpPr/>
          <p:nvPr/>
        </p:nvGrpSpPr>
        <p:grpSpPr>
          <a:xfrm>
            <a:off x="192024" y="2185416"/>
            <a:ext cx="2010323" cy="1570829"/>
            <a:chOff x="9273965" y="1513331"/>
            <a:chExt cx="1914593" cy="1496027"/>
          </a:xfrm>
          <a:solidFill>
            <a:srgbClr val="767171"/>
          </a:solidFill>
        </p:grpSpPr>
        <p:sp>
          <p:nvSpPr>
            <p:cNvPr id="28" name="TextBox 27"/>
            <p:cNvSpPr txBox="1"/>
            <p:nvPr/>
          </p:nvSpPr>
          <p:spPr>
            <a:xfrm>
              <a:off x="9273966" y="1513331"/>
              <a:ext cx="1914592" cy="36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10. MATURATION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273965" y="1923285"/>
              <a:ext cx="1914592" cy="108607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Crisp, lively flavors mellow to earthier, deeper flavors. 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97314" y="3898882"/>
            <a:ext cx="2019039" cy="1571507"/>
            <a:chOff x="924026" y="4811599"/>
            <a:chExt cx="1922894" cy="1496673"/>
          </a:xfrm>
          <a:solidFill>
            <a:srgbClr val="3B3838"/>
          </a:solidFill>
        </p:grpSpPr>
        <p:sp>
          <p:nvSpPr>
            <p:cNvPr id="35" name="TextBox 34"/>
            <p:cNvSpPr txBox="1"/>
            <p:nvPr/>
          </p:nvSpPr>
          <p:spPr>
            <a:xfrm>
              <a:off x="924026" y="4811599"/>
              <a:ext cx="1914592" cy="36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11. </a:t>
              </a:r>
              <a:r>
                <a:rPr lang="en-US" sz="1850" b="1" dirty="0">
                  <a:solidFill>
                    <a:schemeClr val="bg1"/>
                  </a:solidFill>
                </a:rPr>
                <a:t>BLEND/DILUTE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32328" y="5222199"/>
              <a:ext cx="1914592" cy="108607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This step is optional. Most saké is diluted from 20 to 15% ABV.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92636" y="5612344"/>
            <a:ext cx="2019039" cy="1571507"/>
            <a:chOff x="924026" y="4811599"/>
            <a:chExt cx="1922894" cy="1496674"/>
          </a:xfrm>
          <a:solidFill>
            <a:srgbClr val="181717"/>
          </a:solidFill>
        </p:grpSpPr>
        <p:sp>
          <p:nvSpPr>
            <p:cNvPr id="38" name="TextBox 37"/>
            <p:cNvSpPr txBox="1"/>
            <p:nvPr/>
          </p:nvSpPr>
          <p:spPr>
            <a:xfrm>
              <a:off x="924026" y="4811599"/>
              <a:ext cx="1914592" cy="3650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12. BOTTLING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32328" y="5222199"/>
              <a:ext cx="1914592" cy="10860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Enjoy!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Picture 3" descr="tanktop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/>
          <a:stretch>
            <a:fillRect/>
          </a:stretch>
        </p:blipFill>
        <p:spPr bwMode="auto">
          <a:xfrm>
            <a:off x="2523855" y="1358587"/>
            <a:ext cx="6425946" cy="481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 descr="Bottli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5"/>
          <a:stretch>
            <a:fillRect/>
          </a:stretch>
        </p:blipFill>
        <p:spPr bwMode="auto">
          <a:xfrm>
            <a:off x="9184985" y="1334450"/>
            <a:ext cx="3272929" cy="244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516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1862" y="470389"/>
            <a:ext cx="3113330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SAKÉ</a:t>
            </a:r>
            <a:b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CLASSIFICATIONS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210" y="2404027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GINJO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2668" y="2401332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DAIGINJO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5396" y="4343961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JUNMAI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1093" y="4343961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JUNMAI GINJO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2668" y="4343962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JUNMAI DAIGINJO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5396" y="2404027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HONJOZO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5210" y="2798746"/>
            <a:ext cx="1860738" cy="13473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Fermentation occurs at a lower temp. and takes longer. Should be smooth in texture and have a good aftertaste.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2668" y="2796051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A form of ginjo made with highly polished rice. Has a more refined taste. 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5396" y="4738680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Made only from rice, koji, yeast and water. This style highlights the flavor of the rice and koji more than other varieties.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1093" y="4738680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The acidity and umami are toned down and there is a clear fruity fragrance. There are no requirements regarding polish.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2668" y="4731611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Regarded as the highest grade of saké. Delivers a good blend of refined taste with acidity and umami.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5396" y="2791675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The emphasis is on flavor and there are few fruity elements. It has a higher level of acidity and umami. 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pic>
        <p:nvPicPr>
          <p:cNvPr id="28" name="Picture 27" descr="GokujoGinj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761" y="3094988"/>
            <a:ext cx="451044" cy="1160878"/>
          </a:xfrm>
          <a:prstGeom prst="rect">
            <a:avLst/>
          </a:prstGeom>
        </p:spPr>
      </p:pic>
      <p:pic>
        <p:nvPicPr>
          <p:cNvPr id="29" name="Picture 28" descr="Daiginj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408" y="3094988"/>
            <a:ext cx="400670" cy="11608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9" y="5557078"/>
            <a:ext cx="306010" cy="5643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569" y="5077384"/>
            <a:ext cx="360923" cy="11057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71" y="4983164"/>
            <a:ext cx="307542" cy="1095762"/>
          </a:xfrm>
          <a:prstGeom prst="rect">
            <a:avLst/>
          </a:prstGeom>
        </p:spPr>
      </p:pic>
      <p:pic>
        <p:nvPicPr>
          <p:cNvPr id="34" name="Picture 33" descr="MFTokubetsuHonjozo750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145" y="3043227"/>
            <a:ext cx="443981" cy="11425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47940" y="4343961"/>
            <a:ext cx="1860738" cy="331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56" b="1" dirty="0">
                <a:solidFill>
                  <a:schemeClr val="bg1"/>
                </a:solidFill>
              </a:rPr>
              <a:t>UMAMI DEFINITION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47940" y="4731611"/>
            <a:ext cx="1860738" cy="135043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68" dirty="0">
                <a:solidFill>
                  <a:schemeClr val="bg1"/>
                </a:solidFill>
              </a:rPr>
              <a:t>The “savoriness” or “deliciousness” that comes from amino acids. It can be similar to the subtle flavors found in fish, cheese, tomatoes or dried mushrooms.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47940" y="2397139"/>
            <a:ext cx="1860738" cy="3488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bg1"/>
                </a:solidFill>
              </a:rPr>
              <a:t>FUTSU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47940" y="2784787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Ordinary or value saké, that is the equivalent to table wine and accounts for the majority of saké produced.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38" y="2602633"/>
            <a:ext cx="711663" cy="1660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33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akeOne-Intro-HD-6000kbps">
            <a:hlinkClick r:id="" action="ppaction://media"/>
            <a:extLst>
              <a:ext uri="{FF2B5EF4-FFF2-40B4-BE49-F238E27FC236}">
                <a16:creationId xmlns:a16="http://schemas.microsoft.com/office/drawing/2014/main" id="{95A75E19-7916-48B3-8D0C-FD264C77E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511" y="1276083"/>
            <a:ext cx="10974869" cy="6173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5DB08-2FCB-4384-98BD-203CD9E24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AD9CD0-205C-46CC-A74D-B386F01BFE2A}"/>
              </a:ext>
            </a:extLst>
          </p:cNvPr>
          <p:cNvSpPr txBox="1"/>
          <p:nvPr/>
        </p:nvSpPr>
        <p:spPr>
          <a:xfrm>
            <a:off x="1881052" y="368735"/>
            <a:ext cx="3360420" cy="877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  <a:spcAft>
                <a:spcPts val="300"/>
              </a:spcAft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WHO ARE</a:t>
            </a:r>
          </a:p>
          <a:p>
            <a:pPr>
              <a:lnSpc>
                <a:spcPct val="70000"/>
              </a:lnSpc>
              <a:spcAft>
                <a:spcPts val="300"/>
              </a:spcAft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WE?</a:t>
            </a:r>
          </a:p>
        </p:txBody>
      </p:sp>
    </p:spTree>
    <p:extLst>
      <p:ext uri="{BB962C8B-B14F-4D97-AF65-F5344CB8AC3E}">
        <p14:creationId xmlns:p14="http://schemas.microsoft.com/office/powerpoint/2010/main" val="386276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ake classification ch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637096" y="1688867"/>
            <a:ext cx="7169396" cy="52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1862" y="451004"/>
            <a:ext cx="3860903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SAKÉ CLASSIFICATION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483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8933" y="452850"/>
            <a:ext cx="3946153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ASSOCIATED STYLES / SUB CLASSIFICATIONS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0247" y="1782910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KARAKUCHI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8671" y="1782910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TOKUBETSU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5527" y="5502304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GENSHU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3949" y="5502304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NIGORI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0247" y="3524316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NAMA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8671" y="3524316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KIMOTO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7094" y="5502304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INFUSED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7094" y="3525449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YAMAHAI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0247" y="2212929"/>
            <a:ext cx="1860738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Dry in flavor.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8671" y="2212929"/>
            <a:ext cx="1860738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Designates a “special” saké. Often made with rice milled more than standard.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5527" y="5932323"/>
            <a:ext cx="1860738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Undiluted saké. Cask strength.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3949" y="5932323"/>
            <a:ext cx="1860738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Unfiltered saké. It is typically cloudy.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0247" y="3947263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Saké that has not been pasteurized.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8671" y="3947264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A different process in the development of the saké where the rice is smashed with a pole to create a high level of natural lactic acid.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7094" y="3947263"/>
            <a:ext cx="1860738" cy="13499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Similar to the Kimoto saké, but without the use of poles to smash the rice.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7093" y="5932323"/>
            <a:ext cx="1860738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An American twist. Simply means flavor was added to the saké. </a:t>
            </a:r>
          </a:p>
          <a:p>
            <a:pPr algn="ctr"/>
            <a:endParaRPr lang="en-US" sz="1362" dirty="0">
              <a:solidFill>
                <a:schemeClr val="bg1"/>
              </a:solidFill>
            </a:endParaRPr>
          </a:p>
          <a:p>
            <a:pPr algn="ctr"/>
            <a:endParaRPr lang="en-US" sz="1362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"/>
          <a:stretch/>
        </p:blipFill>
        <p:spPr>
          <a:xfrm>
            <a:off x="974024" y="2313186"/>
            <a:ext cx="317130" cy="1095513"/>
          </a:xfrm>
          <a:prstGeom prst="rect">
            <a:avLst/>
          </a:prstGeom>
        </p:spPr>
      </p:pic>
      <p:pic>
        <p:nvPicPr>
          <p:cNvPr id="21" name="Picture 20" descr="MFTokubetsuHonjozo75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652" y="2270570"/>
            <a:ext cx="443981" cy="1142597"/>
          </a:xfrm>
          <a:prstGeom prst="rect">
            <a:avLst/>
          </a:prstGeom>
        </p:spPr>
      </p:pic>
      <p:pic>
        <p:nvPicPr>
          <p:cNvPr id="23" name="Picture 22" descr="SAYURI 720m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184" y="6099960"/>
            <a:ext cx="307580" cy="10178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1" y="4182068"/>
            <a:ext cx="316476" cy="1143934"/>
          </a:xfrm>
          <a:prstGeom prst="rect">
            <a:avLst/>
          </a:prstGeom>
        </p:spPr>
      </p:pic>
      <p:pic>
        <p:nvPicPr>
          <p:cNvPr id="25" name="Picture 24" descr="KasumiTsuru-720m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240" y="3788936"/>
            <a:ext cx="682805" cy="15933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35"/>
          <a:stretch/>
        </p:blipFill>
        <p:spPr>
          <a:xfrm>
            <a:off x="5265717" y="5991192"/>
            <a:ext cx="313310" cy="11401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13" y="4174629"/>
            <a:ext cx="308964" cy="11439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t="21398"/>
          <a:stretch/>
        </p:blipFill>
        <p:spPr>
          <a:xfrm>
            <a:off x="7677755" y="2256420"/>
            <a:ext cx="4535861" cy="25456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67093" y="1782910"/>
            <a:ext cx="1860738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SPARKLING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7093" y="2212929"/>
            <a:ext cx="1860738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62" dirty="0">
                <a:solidFill>
                  <a:schemeClr val="bg1"/>
                </a:solidFill>
              </a:rPr>
              <a:t>Saké is carbonated by trapping C0</a:t>
            </a:r>
            <a:r>
              <a:rPr lang="en-US" sz="1362" baseline="-25000" dirty="0">
                <a:solidFill>
                  <a:schemeClr val="bg1"/>
                </a:solidFill>
              </a:rPr>
              <a:t>2</a:t>
            </a:r>
            <a:r>
              <a:rPr lang="en-US" sz="1362" dirty="0">
                <a:solidFill>
                  <a:schemeClr val="bg1"/>
                </a:solidFill>
              </a:rPr>
              <a:t> produced from second yeast fermentation, or by injecting C0</a:t>
            </a:r>
            <a:r>
              <a:rPr lang="en-US" sz="1362" baseline="-25000" dirty="0">
                <a:solidFill>
                  <a:schemeClr val="bg1"/>
                </a:solidFill>
              </a:rPr>
              <a:t>2</a:t>
            </a:r>
            <a:r>
              <a:rPr lang="en-US" sz="1362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70" y="2537253"/>
            <a:ext cx="360252" cy="97267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92474" y="4983103"/>
            <a:ext cx="3035674" cy="39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3" i="1" dirty="0"/>
              <a:t>Chart from “A Comprehensive Guide to Japanese Saké” via Japan Saké and Shochu Makers Association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77754" y="1782910"/>
            <a:ext cx="4355478" cy="3833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PRODUCTION TECHNIQUES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akeone.com/wp-content/uploads/2017/07/G_Fifty_750-1.png">
            <a:extLst>
              <a:ext uri="{FF2B5EF4-FFF2-40B4-BE49-F238E27FC236}">
                <a16:creationId xmlns:a16="http://schemas.microsoft.com/office/drawing/2014/main" id="{D1D743FC-5339-47FF-BCF9-A06BC85C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6" y="6236811"/>
            <a:ext cx="894522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8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1862" y="480908"/>
            <a:ext cx="3946153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SAKÉ AGEBILITY, STORAGE &amp; SERVICE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262" y="1613492"/>
            <a:ext cx="3902200" cy="406393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41" b="1" dirty="0">
                <a:solidFill>
                  <a:schemeClr val="bg1"/>
                </a:solidFill>
              </a:rPr>
              <a:t>SAKÉ AGEBILITY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57" y="4299373"/>
            <a:ext cx="2282837" cy="1712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r="20737"/>
          <a:stretch/>
        </p:blipFill>
        <p:spPr>
          <a:xfrm>
            <a:off x="6326095" y="2044319"/>
            <a:ext cx="3723238" cy="3827663"/>
          </a:xfrm>
          <a:prstGeom prst="rect">
            <a:avLst/>
          </a:prstGeom>
        </p:spPr>
      </p:pic>
      <p:sp>
        <p:nvSpPr>
          <p:cNvPr id="4" name="AutoShape 4" descr="Image result for WINE GLASS IMAGE PNG"/>
          <p:cNvSpPr>
            <a:spLocks noChangeAspect="1" noChangeArrowheads="1"/>
          </p:cNvSpPr>
          <p:nvPr/>
        </p:nvSpPr>
        <p:spPr bwMode="auto">
          <a:xfrm>
            <a:off x="6240780" y="3726180"/>
            <a:ext cx="320040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012" tIns="48006" rIns="96012" bIns="48006" numCol="1" anchor="t" anchorCtr="0" compatLnSpc="1">
            <a:prstTxWarp prst="textNoShape">
              <a:avLst/>
            </a:prstTxWarp>
          </a:bodyPr>
          <a:lstStyle/>
          <a:p>
            <a:endParaRPr lang="en-US" sz="2041" dirty="0"/>
          </a:p>
        </p:txBody>
      </p:sp>
      <p:sp>
        <p:nvSpPr>
          <p:cNvPr id="12" name="TextBox 11"/>
          <p:cNvSpPr txBox="1"/>
          <p:nvPr/>
        </p:nvSpPr>
        <p:spPr>
          <a:xfrm>
            <a:off x="284262" y="2141045"/>
            <a:ext cx="3902200" cy="54313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300038" indent="-300038">
              <a:buFont typeface="Wingdings" panose="05000000000000000000" pitchFamily="2" charset="2"/>
              <a:buChar char="ü"/>
            </a:pPr>
            <a:r>
              <a:rPr lang="en-US" sz="2041" dirty="0"/>
              <a:t>Most saké is ready to drink the moment it leaves the brewery</a:t>
            </a:r>
          </a:p>
          <a:p>
            <a:endParaRPr lang="en-US" sz="2041" dirty="0"/>
          </a:p>
          <a:p>
            <a:pPr marL="300038" indent="-300038">
              <a:buFont typeface="Wingdings" panose="05000000000000000000" pitchFamily="2" charset="2"/>
              <a:buChar char="ü"/>
            </a:pPr>
            <a:r>
              <a:rPr lang="en-US" sz="2041" dirty="0"/>
              <a:t>No need to age saké in cellar</a:t>
            </a:r>
          </a:p>
          <a:p>
            <a:endParaRPr lang="en-US" sz="2041" dirty="0"/>
          </a:p>
          <a:p>
            <a:pPr marL="300038" indent="-300038">
              <a:buFont typeface="Wingdings" panose="05000000000000000000" pitchFamily="2" charset="2"/>
              <a:buChar char="ü"/>
            </a:pPr>
            <a:r>
              <a:rPr lang="en-US" sz="2041" dirty="0"/>
              <a:t>Generally, saké should be consumed within 1.5 years of release</a:t>
            </a:r>
          </a:p>
          <a:p>
            <a:endParaRPr lang="en-US" sz="2041" dirty="0"/>
          </a:p>
          <a:p>
            <a:pPr marL="300038" indent="-300038">
              <a:buFont typeface="Wingdings" panose="05000000000000000000" pitchFamily="2" charset="2"/>
              <a:buChar char="ü"/>
            </a:pPr>
            <a:r>
              <a:rPr lang="en-US" sz="2041" dirty="0"/>
              <a:t>Once opened, saké will last a minimum of four weeks in the refrigerator without any noticeable degradation</a:t>
            </a:r>
          </a:p>
          <a:p>
            <a:endParaRPr lang="en-US" sz="2041" dirty="0"/>
          </a:p>
          <a:p>
            <a:pPr marL="300038" indent="-300038">
              <a:buFont typeface="Wingdings" panose="05000000000000000000" pitchFamily="2" charset="2"/>
              <a:buChar char="ü"/>
            </a:pPr>
            <a:r>
              <a:rPr lang="en-US" sz="2041" dirty="0"/>
              <a:t>Always store saké away from heat and UV light, preferably chilled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5273" y="5858262"/>
            <a:ext cx="1280633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41" dirty="0" err="1"/>
              <a:t>Masu</a:t>
            </a:r>
            <a:endParaRPr lang="en-US" sz="2041" dirty="0"/>
          </a:p>
        </p:txBody>
      </p:sp>
      <p:sp>
        <p:nvSpPr>
          <p:cNvPr id="22" name="TextBox 21"/>
          <p:cNvSpPr txBox="1"/>
          <p:nvPr/>
        </p:nvSpPr>
        <p:spPr>
          <a:xfrm>
            <a:off x="7137432" y="5436723"/>
            <a:ext cx="1620848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41" dirty="0"/>
              <a:t>Tokkuri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63588" y="5605109"/>
            <a:ext cx="1620848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41" dirty="0"/>
              <a:t>Ochoko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9030" y="1165045"/>
            <a:ext cx="482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SAKÉ SERVICE VESSELS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www.decanters.com/acatalog/416-75full3.jpg">
            <a:extLst>
              <a:ext uri="{FF2B5EF4-FFF2-40B4-BE49-F238E27FC236}">
                <a16:creationId xmlns:a16="http://schemas.microsoft.com/office/drawing/2014/main" id="{3D555BB7-F19E-42AB-95AD-ECA5C5998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5" r="30975" b="8255"/>
          <a:stretch/>
        </p:blipFill>
        <p:spPr bwMode="auto">
          <a:xfrm>
            <a:off x="10911714" y="2141045"/>
            <a:ext cx="1605624" cy="36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decanters.com/acatalog/41422f.jpg">
            <a:extLst>
              <a:ext uri="{FF2B5EF4-FFF2-40B4-BE49-F238E27FC236}">
                <a16:creationId xmlns:a16="http://schemas.microsoft.com/office/drawing/2014/main" id="{DDFCEEF9-C449-4801-81A4-4FF2AA2B0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t="8014" r="29280" b="23551"/>
          <a:stretch/>
        </p:blipFill>
        <p:spPr bwMode="auto">
          <a:xfrm>
            <a:off x="9913758" y="3908257"/>
            <a:ext cx="1256392" cy="175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A616BA-AE6B-4253-A587-67FB0D4ECA55}"/>
              </a:ext>
            </a:extLst>
          </p:cNvPr>
          <p:cNvSpPr txBox="1"/>
          <p:nvPr/>
        </p:nvSpPr>
        <p:spPr>
          <a:xfrm>
            <a:off x="10755426" y="5806643"/>
            <a:ext cx="1620848" cy="591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41" dirty="0"/>
              <a:t>“Daiginjo”</a:t>
            </a:r>
          </a:p>
          <a:p>
            <a:pPr algn="ctr"/>
            <a:r>
              <a:rPr lang="en-US" sz="1100" dirty="0"/>
              <a:t>By Riedel</a:t>
            </a:r>
          </a:p>
        </p:txBody>
      </p:sp>
    </p:spTree>
    <p:extLst>
      <p:ext uri="{BB962C8B-B14F-4D97-AF65-F5344CB8AC3E}">
        <p14:creationId xmlns:p14="http://schemas.microsoft.com/office/powerpoint/2010/main" val="16791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  <p:bldP spid="25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/>
          <a:stretch/>
        </p:blipFill>
        <p:spPr>
          <a:xfrm>
            <a:off x="1744791" y="1512568"/>
            <a:ext cx="3211032" cy="2377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1052" y="448196"/>
            <a:ext cx="3360420" cy="81624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OUR</a:t>
            </a:r>
          </a:p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KURA</a:t>
            </a:r>
          </a:p>
        </p:txBody>
      </p:sp>
      <p:pic>
        <p:nvPicPr>
          <p:cNvPr id="2050" name="Picture 2" descr="http://sakeone.com/assets/trade/bottelingli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1"/>
          <a:stretch/>
        </p:blipFill>
        <p:spPr bwMode="auto">
          <a:xfrm>
            <a:off x="1744791" y="3991244"/>
            <a:ext cx="3211032" cy="30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27" y="1390122"/>
            <a:ext cx="6260783" cy="3928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027" y="3071808"/>
            <a:ext cx="6260783" cy="39472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5200027" y="1882684"/>
            <a:ext cx="297068" cy="11891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97096" y="1882684"/>
            <a:ext cx="5963714" cy="11891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/>
          <p:cNvSpPr/>
          <p:nvPr/>
        </p:nvSpPr>
        <p:spPr>
          <a:xfrm>
            <a:off x="5424066" y="1814105"/>
            <a:ext cx="146059" cy="13715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9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1052" y="448196"/>
            <a:ext cx="3360420" cy="81624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OUR</a:t>
            </a:r>
          </a:p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PARTNERS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32" y="618852"/>
            <a:ext cx="6859220" cy="720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52" y="1633980"/>
            <a:ext cx="1910239" cy="2290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058" y="1759532"/>
            <a:ext cx="2106794" cy="1524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059" y="3374198"/>
            <a:ext cx="2770346" cy="1690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603" y="4001011"/>
            <a:ext cx="2270284" cy="1710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059" y="5154419"/>
            <a:ext cx="1270159" cy="118014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6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45782375-10C9-4B9F-A77B-1A487E1D6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048814"/>
              </p:ext>
            </p:extLst>
          </p:nvPr>
        </p:nvGraphicFramePr>
        <p:xfrm>
          <a:off x="3588071" y="616903"/>
          <a:ext cx="6343650" cy="392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7" name="Picture 2" descr="Image result for 3d cub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649" y="4271018"/>
            <a:ext cx="3980498" cy="3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1052" y="448196"/>
            <a:ext cx="3360420" cy="81624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OUR </a:t>
            </a:r>
          </a:p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PORTFOLIO</a:t>
            </a:r>
          </a:p>
        </p:txBody>
      </p:sp>
      <p:pic>
        <p:nvPicPr>
          <p:cNvPr id="37" name="Picture 8" descr="Image result for 3d cub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" y="3277156"/>
            <a:ext cx="3980498" cy="3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3d cub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64" y="3535540"/>
            <a:ext cx="3980498" cy="3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 for 3d cub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90" y="3768986"/>
            <a:ext cx="3980498" cy="3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79"/>
          <a:stretch/>
        </p:blipFill>
        <p:spPr>
          <a:xfrm>
            <a:off x="3413566" y="3791330"/>
            <a:ext cx="316111" cy="1142933"/>
          </a:xfrm>
          <a:prstGeom prst="rect">
            <a:avLst/>
          </a:prstGeom>
        </p:spPr>
      </p:pic>
      <p:pic>
        <p:nvPicPr>
          <p:cNvPr id="43" name="Picture 42" descr="HakutsuruORGANIIC720ml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98" r="29723"/>
          <a:stretch/>
        </p:blipFill>
        <p:spPr>
          <a:xfrm>
            <a:off x="5604027" y="3828190"/>
            <a:ext cx="425752" cy="1426527"/>
          </a:xfrm>
          <a:prstGeom prst="rect">
            <a:avLst/>
          </a:prstGeom>
        </p:spPr>
      </p:pic>
      <p:pic>
        <p:nvPicPr>
          <p:cNvPr id="45" name="Picture 2" descr="Image result for 3d cub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32" y="3995639"/>
            <a:ext cx="3980498" cy="39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22" y="3433619"/>
            <a:ext cx="331950" cy="118272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 rot="565678">
            <a:off x="1284723" y="4924702"/>
            <a:ext cx="1177361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124834" lon="1570370" rev="425759"/>
              </a:camera>
              <a:lightRig rig="threePt" dir="t"/>
            </a:scene3d>
          </a:bodyPr>
          <a:lstStyle/>
          <a:p>
            <a:pPr algn="r"/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JUNMAI DAIGINJO &amp; DAIGINJO</a:t>
            </a:r>
          </a:p>
        </p:txBody>
      </p:sp>
      <p:sp>
        <p:nvSpPr>
          <p:cNvPr id="48" name="TextBox 47"/>
          <p:cNvSpPr txBox="1"/>
          <p:nvPr/>
        </p:nvSpPr>
        <p:spPr>
          <a:xfrm rot="565678">
            <a:off x="5305785" y="5470835"/>
            <a:ext cx="1377683" cy="2862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124834" lon="1570370" rev="425759"/>
              </a:camera>
              <a:lightRig rig="threePt" dir="t"/>
            </a:scene3d>
          </a:bodyPr>
          <a:lstStyle/>
          <a:p>
            <a:pPr algn="r"/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JUNMAI</a:t>
            </a:r>
          </a:p>
        </p:txBody>
      </p:sp>
      <p:sp>
        <p:nvSpPr>
          <p:cNvPr id="49" name="TextBox 48"/>
          <p:cNvSpPr txBox="1"/>
          <p:nvPr/>
        </p:nvSpPr>
        <p:spPr>
          <a:xfrm rot="565678">
            <a:off x="3392852" y="5144178"/>
            <a:ext cx="1177361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124834" lon="1570370" rev="425759"/>
              </a:camera>
              <a:lightRig rig="threePt" dir="t"/>
            </a:scene3d>
          </a:bodyPr>
          <a:lstStyle/>
          <a:p>
            <a:pPr algn="r"/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 JUNMAI GINJO </a:t>
            </a:r>
          </a:p>
          <a:p>
            <a:pPr algn="r"/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&amp;</a:t>
            </a:r>
          </a:p>
          <a:p>
            <a:pPr algn="r"/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 GINJO</a:t>
            </a:r>
          </a:p>
        </p:txBody>
      </p:sp>
      <p:sp>
        <p:nvSpPr>
          <p:cNvPr id="50" name="TextBox 49"/>
          <p:cNvSpPr txBox="1"/>
          <p:nvPr/>
        </p:nvSpPr>
        <p:spPr>
          <a:xfrm rot="565678">
            <a:off x="7687189" y="5768288"/>
            <a:ext cx="1377683" cy="2862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124834" lon="1570370" rev="425759"/>
              </a:camera>
              <a:lightRig rig="threePt" dir="t"/>
            </a:scene3d>
          </a:bodyPr>
          <a:lstStyle/>
          <a:p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HONJOZO</a:t>
            </a:r>
          </a:p>
        </p:txBody>
      </p:sp>
      <p:pic>
        <p:nvPicPr>
          <p:cNvPr id="52" name="Picture 51" descr="Daiginjo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620" y="3419838"/>
            <a:ext cx="432469" cy="1253011"/>
          </a:xfrm>
          <a:prstGeom prst="rect">
            <a:avLst/>
          </a:prstGeom>
        </p:spPr>
      </p:pic>
      <p:pic>
        <p:nvPicPr>
          <p:cNvPr id="53" name="Picture 2" descr="http://sakeone.com/assets/trade/SakeMoto720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512" y="3857109"/>
            <a:ext cx="399127" cy="1284691"/>
          </a:xfrm>
          <a:prstGeom prst="rect">
            <a:avLst/>
          </a:prstGeom>
          <a:noFill/>
        </p:spPr>
      </p:pic>
      <p:pic>
        <p:nvPicPr>
          <p:cNvPr id="55" name="Picture 54" descr="WinterWarriorK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278" y="3768334"/>
            <a:ext cx="346445" cy="1132008"/>
          </a:xfrm>
          <a:prstGeom prst="rect">
            <a:avLst/>
          </a:prstGeom>
        </p:spPr>
      </p:pic>
      <p:pic>
        <p:nvPicPr>
          <p:cNvPr id="56" name="Picture 55" descr="HakutsuruSH-UNE720ml Diaginjo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736" y="3690182"/>
            <a:ext cx="416196" cy="1015474"/>
          </a:xfrm>
          <a:prstGeom prst="rect">
            <a:avLst/>
          </a:prstGeom>
        </p:spPr>
      </p:pic>
      <p:pic>
        <p:nvPicPr>
          <p:cNvPr id="57" name="Picture 56" descr="HakutsuruDRAFT 300ml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378" y="4427363"/>
            <a:ext cx="249585" cy="674121"/>
          </a:xfrm>
          <a:prstGeom prst="rect">
            <a:avLst/>
          </a:prstGeom>
        </p:spPr>
      </p:pic>
      <p:pic>
        <p:nvPicPr>
          <p:cNvPr id="58" name="図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6009" y="3927079"/>
            <a:ext cx="392687" cy="1138434"/>
          </a:xfrm>
          <a:prstGeom prst="rect">
            <a:avLst/>
          </a:prstGeom>
        </p:spPr>
      </p:pic>
      <p:pic>
        <p:nvPicPr>
          <p:cNvPr id="59" name="Picture 58" descr="EchigoJunmaiSake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338" y="3921443"/>
            <a:ext cx="366356" cy="1204853"/>
          </a:xfrm>
          <a:prstGeom prst="rect">
            <a:avLst/>
          </a:prstGeom>
        </p:spPr>
      </p:pic>
      <p:pic>
        <p:nvPicPr>
          <p:cNvPr id="62" name="Picture 61" descr="MFTanreiJunmai750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891" y="3902287"/>
            <a:ext cx="465300" cy="1197372"/>
          </a:xfrm>
          <a:prstGeom prst="rect">
            <a:avLst/>
          </a:prstGeom>
        </p:spPr>
      </p:pic>
      <p:pic>
        <p:nvPicPr>
          <p:cNvPr id="63" name="Picture 62" descr="SAYURI 720ml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299" y="4129712"/>
            <a:ext cx="307213" cy="101664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76" y="3963145"/>
            <a:ext cx="455203" cy="8317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67" y="4238515"/>
            <a:ext cx="386558" cy="1352051"/>
          </a:xfrm>
          <a:prstGeom prst="rect">
            <a:avLst/>
          </a:prstGeom>
        </p:spPr>
      </p:pic>
      <p:pic>
        <p:nvPicPr>
          <p:cNvPr id="72" name="Picture 71" descr="MFTokubetsuHonjozo750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493" y="4205833"/>
            <a:ext cx="469897" cy="120929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60" y="4352774"/>
            <a:ext cx="367784" cy="85147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 rot="565678">
            <a:off x="10057849" y="6051163"/>
            <a:ext cx="1377683" cy="2862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1124834" lon="1570370" rev="425759"/>
              </a:camera>
              <a:lightRig rig="threePt" dir="t"/>
            </a:scene3d>
          </a:bodyPr>
          <a:lstStyle/>
          <a:p>
            <a:r>
              <a:rPr lang="en-US" sz="1260" dirty="0">
                <a:solidFill>
                  <a:schemeClr val="bg1"/>
                </a:solidFill>
                <a:latin typeface="Arial Black" panose="020B0A04020102020204" pitchFamily="34" charset="0"/>
              </a:rPr>
              <a:t>FUTSU</a:t>
            </a:r>
          </a:p>
        </p:txBody>
      </p:sp>
      <p:pic>
        <p:nvPicPr>
          <p:cNvPr id="44" name="Picture 43" descr="MFDaiginjo750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45" y="3577446"/>
            <a:ext cx="438391" cy="112821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25" y="3884064"/>
            <a:ext cx="763128" cy="178081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073965" y="6124382"/>
            <a:ext cx="1677215" cy="888754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55" dirty="0"/>
              <a:t>All </a:t>
            </a:r>
            <a:r>
              <a:rPr lang="en-US" sz="1155" b="1" dirty="0"/>
              <a:t>Moonstone</a:t>
            </a:r>
            <a:r>
              <a:rPr lang="en-US" sz="1155" dirty="0"/>
              <a:t>, </a:t>
            </a:r>
            <a:r>
              <a:rPr lang="en-US" sz="1155" b="1" dirty="0"/>
              <a:t>Momokawa</a:t>
            </a:r>
            <a:r>
              <a:rPr lang="en-US" sz="1155" dirty="0"/>
              <a:t>, and </a:t>
            </a:r>
            <a:r>
              <a:rPr lang="en-US" sz="1155" b="1" dirty="0"/>
              <a:t>G </a:t>
            </a:r>
            <a:r>
              <a:rPr lang="en-US" sz="1155" dirty="0"/>
              <a:t>products are Junmai Ginjo quality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70" y="3907226"/>
            <a:ext cx="339755" cy="125793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44" y="3739594"/>
            <a:ext cx="353787" cy="1215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196" y="3814000"/>
            <a:ext cx="389567" cy="1193535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45212" y="7164938"/>
            <a:ext cx="2688448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5" i="1" dirty="0"/>
              <a:t>*graph data from Saké-exporter.com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17" y="4711082"/>
            <a:ext cx="262755" cy="484580"/>
          </a:xfrm>
          <a:prstGeom prst="rect">
            <a:avLst/>
          </a:prstGeom>
        </p:spPr>
      </p:pic>
      <p:pic>
        <p:nvPicPr>
          <p:cNvPr id="1026" name="Picture 2" descr="https://sakeone.com/wp-content/uploads/2017/07/G_Fifty_750-1.png">
            <a:extLst>
              <a:ext uri="{FF2B5EF4-FFF2-40B4-BE49-F238E27FC236}">
                <a16:creationId xmlns:a16="http://schemas.microsoft.com/office/drawing/2014/main" id="{2F873913-2309-4FA8-8F2D-18182E84C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298" r="30845" b="3298"/>
          <a:stretch/>
        </p:blipFill>
        <p:spPr bwMode="auto">
          <a:xfrm>
            <a:off x="4326639" y="3934560"/>
            <a:ext cx="364969" cy="9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GokujoGinjo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72" y="3661529"/>
            <a:ext cx="486842" cy="1253011"/>
          </a:xfrm>
          <a:prstGeom prst="rect">
            <a:avLst/>
          </a:prstGeom>
        </p:spPr>
      </p:pic>
      <p:pic>
        <p:nvPicPr>
          <p:cNvPr id="61" name="Picture 60" descr="HakutsuruJUNMAI GINJO300ml.pn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136" y="4269858"/>
            <a:ext cx="235836" cy="6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40" y="1166161"/>
            <a:ext cx="2911720" cy="1373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8236" y="3775303"/>
            <a:ext cx="410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2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7569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7568" y="1670865"/>
            <a:ext cx="9983286" cy="190205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80" b="1" dirty="0">
                <a:solidFill>
                  <a:schemeClr val="bg1"/>
                </a:solidFill>
              </a:rPr>
              <a:t>SAKÉ </a:t>
            </a:r>
            <a:r>
              <a:rPr lang="ja-JP" altLang="en-US" sz="32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ja-JP" altLang="en-US" sz="3200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酒</a:t>
            </a:r>
            <a:r>
              <a:rPr lang="ja-JP" altLang="en-US" sz="3200" b="1" dirty="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lang="en-US" sz="3200" b="1" dirty="0">
              <a:solidFill>
                <a:schemeClr val="bg1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en-US" sz="336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[sah-kay]</a:t>
            </a:r>
          </a:p>
          <a:p>
            <a:r>
              <a:rPr lang="en-US" sz="2520" b="1" dirty="0">
                <a:solidFill>
                  <a:schemeClr val="bg1"/>
                </a:solidFill>
              </a:rPr>
              <a:t>noun</a:t>
            </a:r>
          </a:p>
          <a:p>
            <a:r>
              <a:rPr lang="en-US" sz="2100" dirty="0">
                <a:solidFill>
                  <a:schemeClr val="bg1"/>
                </a:solidFill>
              </a:rPr>
              <a:t>1. a Japanese fermented, mildly alcoholic beverage made from rice. </a:t>
            </a:r>
          </a:p>
        </p:txBody>
      </p:sp>
      <p:pic>
        <p:nvPicPr>
          <p:cNvPr id="1026" name="Picture 2" descr="Image result for beer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00" y="5877649"/>
            <a:ext cx="1349801" cy="13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ine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16" y="5877648"/>
            <a:ext cx="1545881" cy="154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quor sha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12" y="5970137"/>
            <a:ext cx="1360904" cy="13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88" y="5785160"/>
            <a:ext cx="2729169" cy="1775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7569" y="3772674"/>
            <a:ext cx="2184761" cy="16435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BREWS 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LIKE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BEER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7077" y="3772674"/>
            <a:ext cx="2184761" cy="164352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DRINKS 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LIKE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06585" y="3772674"/>
            <a:ext cx="2184761" cy="16435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MIXES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LIKE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LIQUOR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6093" y="3772674"/>
            <a:ext cx="2184761" cy="164352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360" b="1" dirty="0">
                <a:solidFill>
                  <a:schemeClr val="bg1"/>
                </a:solidFill>
              </a:rPr>
              <a:t>TASTES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LIKE</a:t>
            </a:r>
          </a:p>
          <a:p>
            <a:r>
              <a:rPr lang="en-US" sz="3360" b="1" dirty="0">
                <a:solidFill>
                  <a:schemeClr val="bg1"/>
                </a:solidFill>
              </a:rPr>
              <a:t>SAKÉ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81052" y="436558"/>
            <a:ext cx="3360420" cy="8395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  <a:spcAft>
                <a:spcPts val="300"/>
              </a:spcAft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WHAT IS </a:t>
            </a:r>
            <a:b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SAKÉ?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4123" y="1645739"/>
            <a:ext cx="2037805" cy="166263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distilled.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8500" y="1645738"/>
            <a:ext cx="2037805" cy="166263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only served hot.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2877" y="1645737"/>
            <a:ext cx="2037805" cy="16626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only for Japanese food.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7255" y="1645736"/>
            <a:ext cx="2037805" cy="166263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only made in Japan. 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4125" y="4521382"/>
            <a:ext cx="2037805" cy="166263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best served in little wooden cups or little shot glasses.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8501" y="4521381"/>
            <a:ext cx="2037805" cy="16626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for dropping into a pint of beer.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2878" y="4521380"/>
            <a:ext cx="2037805" cy="16626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“rice wine”.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7255" y="4521378"/>
            <a:ext cx="2037805" cy="16626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41" dirty="0">
                <a:solidFill>
                  <a:schemeClr val="bg1"/>
                </a:solidFill>
              </a:rPr>
              <a:t>Saké is hangover free.</a:t>
            </a: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  <a:p>
            <a:pPr algn="ctr"/>
            <a:endParaRPr lang="en-US" sz="204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4124" y="3375606"/>
            <a:ext cx="2037805" cy="9971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It is brewed, similar to beer.</a:t>
            </a:r>
          </a:p>
          <a:p>
            <a:pPr algn="ctr"/>
            <a:endParaRPr lang="en-US" sz="1470" dirty="0">
              <a:solidFill>
                <a:schemeClr val="bg1"/>
              </a:solidFill>
            </a:endParaRPr>
          </a:p>
          <a:p>
            <a:pPr algn="ctr"/>
            <a:endParaRPr lang="en-US" sz="147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8501" y="3375606"/>
            <a:ext cx="2037805" cy="99719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Premium saké is best served chilled. Hot saké in the USA is typically cheap quality.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2878" y="3375605"/>
            <a:ext cx="2037805" cy="9971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Premium saké pairs incredibly well with a wide range of world cuisines.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67254" y="3375927"/>
            <a:ext cx="2037805" cy="99719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Premium saké is made in Japan, USA, Australia, Canada, and Scotland.</a:t>
            </a:r>
          </a:p>
          <a:p>
            <a:pPr algn="ctr"/>
            <a:endParaRPr lang="en-US" sz="147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4123" y="6233933"/>
            <a:ext cx="2037805" cy="9971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The best vessel for serving saké is a wine glass.</a:t>
            </a:r>
          </a:p>
          <a:p>
            <a:pPr algn="ctr"/>
            <a:endParaRPr lang="en-US" sz="147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8500" y="6233933"/>
            <a:ext cx="2037805" cy="9971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Saké bombs are for chugging beer and getting hammered, not enjoying sake.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2876" y="6233933"/>
            <a:ext cx="2037805" cy="9971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Nope, it’s saké.</a:t>
            </a:r>
          </a:p>
          <a:p>
            <a:pPr algn="ctr"/>
            <a:endParaRPr lang="en-US" sz="1470" dirty="0">
              <a:solidFill>
                <a:schemeClr val="bg1"/>
              </a:solidFill>
            </a:endParaRPr>
          </a:p>
          <a:p>
            <a:pPr algn="ctr"/>
            <a:endParaRPr lang="en-US" sz="1470" dirty="0">
              <a:solidFill>
                <a:schemeClr val="bg1"/>
              </a:solidFill>
            </a:endParaRPr>
          </a:p>
          <a:p>
            <a:pPr algn="ctr"/>
            <a:endParaRPr lang="en-US" sz="147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7252" y="6233933"/>
            <a:ext cx="2037805" cy="9971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70" dirty="0">
                <a:solidFill>
                  <a:schemeClr val="bg1"/>
                </a:solidFill>
              </a:rPr>
              <a:t>It may be easier on you but will still give you a hangover. </a:t>
            </a:r>
          </a:p>
          <a:p>
            <a:pPr algn="ctr"/>
            <a:endParaRPr lang="en-US" sz="147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81052" y="448196"/>
            <a:ext cx="3360420" cy="81624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MYTHS AND</a:t>
            </a:r>
          </a:p>
          <a:p>
            <a:pPr>
              <a:lnSpc>
                <a:spcPct val="70000"/>
              </a:lnSpc>
            </a:pPr>
            <a:r>
              <a:rPr lang="en-US" sz="3360" b="1" dirty="0">
                <a:solidFill>
                  <a:schemeClr val="accent1">
                    <a:lumMod val="50000"/>
                  </a:schemeClr>
                </a:solidFill>
              </a:rPr>
              <a:t>URBAN LEGENDS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68" y="3324800"/>
            <a:ext cx="1209944" cy="36986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8" y="6132868"/>
            <a:ext cx="2037806" cy="1528355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4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0155804" y="4167764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9074964" y="3506859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60663" y="4134955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15679" y="4184649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566916" y="3506859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90931" y="4092822"/>
            <a:ext cx="7916754" cy="14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293324" y="3868266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300 B.C.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003188" y="3506859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21802" y="4175610"/>
            <a:ext cx="26" cy="442642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70705" y="4602028"/>
            <a:ext cx="1404078" cy="286160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The Beginnings </a:t>
            </a:r>
            <a:endParaRPr lang="ms-MY" sz="1667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8183" y="4892658"/>
            <a:ext cx="1736230" cy="1027645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defTabSz="889571">
              <a:spcAft>
                <a:spcPts val="584"/>
              </a:spcAft>
              <a:buClr>
                <a:srgbClr val="4D8199"/>
              </a:buClr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to have begun in Japan around the 3rd century B.C soon after the arrival of rice cultivation.</a:t>
            </a:r>
          </a:p>
        </p:txBody>
      </p:sp>
      <p:sp>
        <p:nvSpPr>
          <p:cNvPr id="14" name="Oval 13"/>
          <p:cNvSpPr/>
          <p:nvPr/>
        </p:nvSpPr>
        <p:spPr>
          <a:xfrm>
            <a:off x="3799393" y="3855122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800 A.D.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2374" y="2262593"/>
            <a:ext cx="1404078" cy="286160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KOJI from China</a:t>
            </a:r>
            <a:endParaRPr lang="ms-MY" sz="1667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6663" y="2548789"/>
            <a:ext cx="1705459" cy="828038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marL="277992" defTabSz="889571" hangingPunct="0"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Koji needed in saké production. Without it there is no saké</a:t>
            </a:r>
          </a:p>
        </p:txBody>
      </p:sp>
      <p:sp>
        <p:nvSpPr>
          <p:cNvPr id="17" name="Oval 16"/>
          <p:cNvSpPr/>
          <p:nvPr/>
        </p:nvSpPr>
        <p:spPr>
          <a:xfrm>
            <a:off x="5099420" y="3855122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1570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1341" y="4605736"/>
            <a:ext cx="1404078" cy="286160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Pasteurization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03893" y="4849612"/>
            <a:ext cx="2063023" cy="1626462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marL="277992" defTabSz="889571" hangingPunct="0"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would once again be improved with the discovery of pasteurization and clean storage practices. This occurred long before Louis Pasteur was born (1822).</a:t>
            </a:r>
          </a:p>
        </p:txBody>
      </p:sp>
      <p:sp>
        <p:nvSpPr>
          <p:cNvPr id="20" name="Oval 19"/>
          <p:cNvSpPr/>
          <p:nvPr/>
        </p:nvSpPr>
        <p:spPr>
          <a:xfrm>
            <a:off x="6326000" y="3849458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22320" y="1596338"/>
            <a:ext cx="1782054" cy="542704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Vienna International Exposition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57124" y="2139216"/>
            <a:ext cx="1856548" cy="1626462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defTabSz="889571">
              <a:spcAft>
                <a:spcPts val="584"/>
              </a:spcAft>
              <a:buClr>
                <a:srgbClr val="002060"/>
              </a:buClr>
              <a:buSzPct val="120000"/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Saké makes its international debut at the Vienna International Exposition. Prior to this it was only exported to a few Asian countries and limited amounts to Russia.</a:t>
            </a:r>
          </a:p>
        </p:txBody>
      </p:sp>
      <p:sp>
        <p:nvSpPr>
          <p:cNvPr id="23" name="Oval 22"/>
          <p:cNvSpPr/>
          <p:nvPr/>
        </p:nvSpPr>
        <p:spPr>
          <a:xfrm>
            <a:off x="7626028" y="3849458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1945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8862" y="4602028"/>
            <a:ext cx="1404078" cy="286160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War Years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3977" y="4894688"/>
            <a:ext cx="2130987" cy="1626462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marL="277992" defTabSz="889571" hangingPunct="0"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saké was Junmai up until WWII. During the war, pure alcohol and glucose were added to small quantities of rice mash. 75% of todays sake is made using this technique. </a:t>
            </a:r>
          </a:p>
        </p:txBody>
      </p:sp>
      <p:sp>
        <p:nvSpPr>
          <p:cNvPr id="26" name="Oval 25"/>
          <p:cNvSpPr/>
          <p:nvPr/>
        </p:nvSpPr>
        <p:spPr>
          <a:xfrm>
            <a:off x="8852608" y="3849458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1975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97785" y="1817933"/>
            <a:ext cx="2084088" cy="286160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Current Day Breweries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27110" y="2073333"/>
            <a:ext cx="2261289" cy="1626462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defTabSz="889571" hangingPunct="0">
              <a:spcBef>
                <a:spcPts val="1751"/>
              </a:spcBef>
              <a:buClr>
                <a:srgbClr val="002060"/>
              </a:buClr>
              <a:buSzPct val="120000"/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craft brewers, modern techniques and development of super yeasts and severe polish grow the category and continue to improve the quality of product despite a downturn in consumption in Japan</a:t>
            </a:r>
          </a:p>
        </p:txBody>
      </p:sp>
      <p:sp>
        <p:nvSpPr>
          <p:cNvPr id="29" name="Oval 28"/>
          <p:cNvSpPr/>
          <p:nvPr/>
        </p:nvSpPr>
        <p:spPr>
          <a:xfrm>
            <a:off x="9930229" y="3868266"/>
            <a:ext cx="444761" cy="444761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328" tIns="14664" rIns="29328" bIns="14664" rtlCol="0" anchor="ctr"/>
          <a:lstStyle/>
          <a:p>
            <a:pPr algn="ctr"/>
            <a:r>
              <a:rPr lang="ms-MY" sz="926" b="1" dirty="0">
                <a:solidFill>
                  <a:schemeClr val="tx1"/>
                </a:solidFill>
              </a:rPr>
              <a:t>1992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05647" y="4583469"/>
            <a:ext cx="1404078" cy="286160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r>
              <a:rPr lang="ms-MY" sz="1667" b="1" dirty="0">
                <a:solidFill>
                  <a:srgbClr val="00B0F0"/>
                </a:solidFill>
                <a:latin typeface="+mj-lt"/>
              </a:rPr>
              <a:t>Saké Grading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05798" y="4839807"/>
            <a:ext cx="1775773" cy="1426856"/>
          </a:xfrm>
          <a:prstGeom prst="rect">
            <a:avLst/>
          </a:prstGeom>
          <a:noFill/>
        </p:spPr>
        <p:txBody>
          <a:bodyPr wrap="square" lIns="29328" tIns="14664" rIns="29328" bIns="14664" rtlCol="0">
            <a:spAutoFit/>
          </a:bodyPr>
          <a:lstStyle/>
          <a:p>
            <a:pPr defTabSz="889571" hangingPunct="0">
              <a:spcBef>
                <a:spcPts val="1751"/>
              </a:spcBef>
              <a:buClr>
                <a:srgbClr val="002060"/>
              </a:buClr>
              <a:buSzPct val="120000"/>
              <a:defRPr/>
            </a:pP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</a:t>
            </a:r>
            <a:r>
              <a:rPr lang="en-US" altLang="en-US" sz="1297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rice polish ratio</a:t>
            </a: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introduced to determine quality grading of saké. This led to the current day categories of </a:t>
            </a:r>
            <a:r>
              <a:rPr lang="en-US" altLang="en-US" sz="1297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Ginjo and Daiginjo</a:t>
            </a:r>
            <a:r>
              <a:rPr lang="en-US" altLang="en-US" sz="129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2" name="Picture 4" descr="Image result for rice k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40" y="1461836"/>
            <a:ext cx="1237039" cy="8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sakeone.com/assets/images/homepage/juanHOMEP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80" y="632429"/>
            <a:ext cx="2855927" cy="11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300 bc Jap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29" y="5928632"/>
            <a:ext cx="2110711" cy="13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sake rice polish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753" y="6335366"/>
            <a:ext cx="1705784" cy="8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889682" y="487546"/>
            <a:ext cx="3113330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SAKÉ</a:t>
            </a:r>
          </a:p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HISTORY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5251" y="4511451"/>
            <a:ext cx="3155830" cy="43453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tIns="88952" rtlCol="0" anchor="ctr" anchorCtr="1">
            <a:spAutoFit/>
          </a:bodyPr>
          <a:lstStyle/>
          <a:p>
            <a:pPr algn="ctr">
              <a:lnSpc>
                <a:spcPts val="2189"/>
              </a:lnSpc>
            </a:pPr>
            <a:r>
              <a:rPr lang="en-US" sz="2335" b="1" dirty="0">
                <a:solidFill>
                  <a:schemeClr val="bg1"/>
                </a:solidFill>
              </a:rPr>
              <a:t>SAKÉ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5251" y="1775321"/>
            <a:ext cx="3155830" cy="43453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tIns="88952" rtlCol="0">
            <a:spAutoFit/>
          </a:bodyPr>
          <a:lstStyle/>
          <a:p>
            <a:pPr algn="ctr">
              <a:lnSpc>
                <a:spcPts val="2189"/>
              </a:lnSpc>
            </a:pPr>
            <a:r>
              <a:rPr lang="en-US" sz="2335" b="1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3378" y="512522"/>
            <a:ext cx="3113330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SAKÉ VS.</a:t>
            </a:r>
          </a:p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WINE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0194" y="5766800"/>
            <a:ext cx="1194066" cy="6227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Saké Rice</a:t>
            </a:r>
          </a:p>
          <a:p>
            <a:pPr algn="ctr"/>
            <a:r>
              <a:rPr lang="en-US" sz="1556" dirty="0">
                <a:solidFill>
                  <a:schemeClr val="bg1"/>
                </a:solidFill>
              </a:rPr>
              <a:t>(Starch)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8097" y="6150953"/>
            <a:ext cx="762246" cy="3833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Koji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4182" y="5766800"/>
            <a:ext cx="1194066" cy="6227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Sugar</a:t>
            </a:r>
          </a:p>
          <a:p>
            <a:pPr algn="ctr"/>
            <a:r>
              <a:rPr lang="en-US" sz="1556" dirty="0">
                <a:solidFill>
                  <a:schemeClr val="bg1"/>
                </a:solidFill>
              </a:rPr>
              <a:t>(Glucose)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97917" y="6150953"/>
            <a:ext cx="762246" cy="3833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Yeast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3071" y="5766799"/>
            <a:ext cx="1536149" cy="62273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Saké</a:t>
            </a:r>
          </a:p>
          <a:p>
            <a:pPr algn="ctr"/>
            <a:r>
              <a:rPr lang="en-US" sz="1556" dirty="0">
                <a:solidFill>
                  <a:schemeClr val="bg1"/>
                </a:solidFill>
              </a:rPr>
              <a:t>(Alcohol, C0</a:t>
            </a:r>
            <a:r>
              <a:rPr lang="en-US" sz="1556" baseline="-25000" dirty="0">
                <a:solidFill>
                  <a:schemeClr val="bg1"/>
                </a:solidFill>
              </a:rPr>
              <a:t>2</a:t>
            </a:r>
            <a:r>
              <a:rPr lang="en-US" sz="1556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6707" y="5182492"/>
            <a:ext cx="2086823" cy="54044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68" b="1" dirty="0"/>
              <a:t>Saccharification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44291" y="5187867"/>
            <a:ext cx="1869498" cy="54044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68" b="1" dirty="0"/>
              <a:t>Alcohol Fermentation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63001" y="4954101"/>
            <a:ext cx="1697985" cy="63152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68" dirty="0"/>
              <a:t>The process of breaking a complex carbohydrate into simple sugars</a:t>
            </a:r>
          </a:p>
        </p:txBody>
      </p:sp>
      <p:cxnSp>
        <p:nvCxnSpPr>
          <p:cNvPr id="20" name="Straight Arrow Connector 19"/>
          <p:cNvCxnSpPr>
            <a:cxnSpLocks/>
            <a:endCxn id="16" idx="1"/>
          </p:cNvCxnSpPr>
          <p:nvPr/>
        </p:nvCxnSpPr>
        <p:spPr>
          <a:xfrm>
            <a:off x="3060985" y="5186133"/>
            <a:ext cx="1125722" cy="26658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28418" y="2336296"/>
            <a:ext cx="1869498" cy="54044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68" b="1" dirty="0"/>
              <a:t>Alcohol Fermentation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51160" y="2951839"/>
            <a:ext cx="1271096" cy="56303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Grapes</a:t>
            </a:r>
          </a:p>
          <a:p>
            <a:pPr algn="ctr"/>
            <a:r>
              <a:rPr lang="en-US" sz="1168" dirty="0">
                <a:solidFill>
                  <a:schemeClr val="bg1"/>
                </a:solidFill>
              </a:rPr>
              <a:t>(Sugar = Glucose)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37796" y="2951840"/>
            <a:ext cx="1194066" cy="5679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Wine</a:t>
            </a:r>
          </a:p>
          <a:p>
            <a:pPr algn="ctr"/>
            <a:r>
              <a:rPr lang="en-US" sz="1168" dirty="0">
                <a:solidFill>
                  <a:schemeClr val="bg1"/>
                </a:solidFill>
              </a:rPr>
              <a:t>(Alcohol, </a:t>
            </a:r>
            <a:r>
              <a:rPr lang="en-US" sz="1200" dirty="0">
                <a:solidFill>
                  <a:schemeClr val="bg1"/>
                </a:solidFill>
              </a:rPr>
              <a:t>C0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r>
              <a:rPr lang="en-US" sz="1168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82044" y="3360220"/>
            <a:ext cx="762246" cy="3833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dirty="0">
                <a:solidFill>
                  <a:schemeClr val="bg1"/>
                </a:solidFill>
              </a:rPr>
              <a:t>Yeast</a:t>
            </a:r>
          </a:p>
        </p:txBody>
      </p:sp>
      <p:sp>
        <p:nvSpPr>
          <p:cNvPr id="25" name="Arrow: Up 24"/>
          <p:cNvSpPr/>
          <p:nvPr/>
        </p:nvSpPr>
        <p:spPr>
          <a:xfrm>
            <a:off x="5187658" y="5778022"/>
            <a:ext cx="298026" cy="38415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1" dirty="0"/>
          </a:p>
        </p:txBody>
      </p:sp>
      <p:sp>
        <p:nvSpPr>
          <p:cNvPr id="26" name="Arrow: Up 25"/>
          <p:cNvSpPr/>
          <p:nvPr/>
        </p:nvSpPr>
        <p:spPr>
          <a:xfrm>
            <a:off x="7531646" y="5782748"/>
            <a:ext cx="298026" cy="384155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1" dirty="0"/>
          </a:p>
        </p:txBody>
      </p:sp>
      <p:sp>
        <p:nvSpPr>
          <p:cNvPr id="27" name="Arrow: Up 26"/>
          <p:cNvSpPr/>
          <p:nvPr/>
        </p:nvSpPr>
        <p:spPr>
          <a:xfrm>
            <a:off x="6214153" y="2976065"/>
            <a:ext cx="298026" cy="384155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1" dirty="0"/>
          </a:p>
        </p:txBody>
      </p:sp>
      <p:sp>
        <p:nvSpPr>
          <p:cNvPr id="29" name="TextBox 28"/>
          <p:cNvSpPr txBox="1"/>
          <p:nvPr/>
        </p:nvSpPr>
        <p:spPr>
          <a:xfrm>
            <a:off x="10495302" y="6886070"/>
            <a:ext cx="2510357" cy="27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8" i="1" dirty="0"/>
              <a:t>From John Gauntner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18" y="2032825"/>
            <a:ext cx="1400964" cy="4636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0293" y="470460"/>
            <a:ext cx="3113330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UNIQUENESS </a:t>
            </a:r>
          </a:p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OF SAKÉ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1791" y="2420670"/>
            <a:ext cx="4825483" cy="60542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dirty="0">
                <a:solidFill>
                  <a:schemeClr val="bg1"/>
                </a:solidFill>
              </a:rPr>
              <a:t>A single batch of saké can be managed in dozens</a:t>
            </a:r>
          </a:p>
          <a:p>
            <a:pPr algn="ctr"/>
            <a:r>
              <a:rPr lang="en-US" sz="1667" dirty="0">
                <a:solidFill>
                  <a:schemeClr val="bg1"/>
                </a:solidFill>
              </a:rPr>
              <a:t>of ways to end up with dozens of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1791" y="3251320"/>
            <a:ext cx="4825483" cy="6054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7" dirty="0">
                <a:solidFill>
                  <a:schemeClr val="bg1"/>
                </a:solidFill>
              </a:rPr>
              <a:t>Saké is brewed from rice (no other grain) with water, yeast and koji being the only other ingredients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92" y="2701879"/>
            <a:ext cx="1643626" cy="4437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91" y="4936864"/>
            <a:ext cx="1018692" cy="187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353"/>
          <a:stretch/>
        </p:blipFill>
        <p:spPr>
          <a:xfrm>
            <a:off x="1469485" y="4174855"/>
            <a:ext cx="5143107" cy="25999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9484" y="6668961"/>
            <a:ext cx="3035674" cy="39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3" i="1" dirty="0"/>
              <a:t>Chart from “A Comprehensive Guide to Japanese Saké” via Japan Saké and Shochu Makers Association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0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Image result for wa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0" t="16383" r="62157" b="22996"/>
          <a:stretch/>
        </p:blipFill>
        <p:spPr bwMode="auto">
          <a:xfrm>
            <a:off x="2749739" y="2355568"/>
            <a:ext cx="628113" cy="9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7499" y="508897"/>
            <a:ext cx="3113330" cy="7630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JUNMAI SAKÉ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0163" y="1868940"/>
            <a:ext cx="2010322" cy="3833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1. RICE &amp; WATER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37664" y="1874747"/>
            <a:ext cx="2010322" cy="3833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2. MILL &amp; POLISH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6446" y="3601216"/>
            <a:ext cx="2010322" cy="3833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4. KOJI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3947" y="3601216"/>
            <a:ext cx="2010322" cy="3833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5. MOTO YEAST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1446" y="3600538"/>
            <a:ext cx="2010322" cy="3833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6. FERMENTATION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37664" y="3600538"/>
            <a:ext cx="2010322" cy="3833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7. PRESSING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0227" y="5337929"/>
            <a:ext cx="2010322" cy="3833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8. FILTRATION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7729" y="5337929"/>
            <a:ext cx="2005963" cy="3833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9. </a:t>
            </a:r>
            <a:r>
              <a:rPr lang="en-US" sz="1667" b="1" dirty="0">
                <a:solidFill>
                  <a:schemeClr val="bg1"/>
                </a:solidFill>
              </a:rPr>
              <a:t>PASTEURIZATION</a:t>
            </a:r>
            <a:endParaRPr lang="en-US" sz="1891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9589" y="5337929"/>
            <a:ext cx="2005963" cy="3833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10. MATURATION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8370" y="5338832"/>
            <a:ext cx="2005963" cy="38331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11</a:t>
            </a:r>
            <a:r>
              <a:rPr lang="en-US" sz="1853" b="1" dirty="0">
                <a:solidFill>
                  <a:schemeClr val="bg1"/>
                </a:solidFill>
              </a:rPr>
              <a:t>. BLEND/DILUTE</a:t>
            </a:r>
            <a:endParaRPr lang="en-US" sz="1891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0162" y="2305200"/>
            <a:ext cx="2010322" cy="11403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Start with fresh, pure water and good quality rice.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7663" y="2305200"/>
            <a:ext cx="2010322" cy="11403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The longer each grain is milled, the finer the saké quality.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6445" y="4031669"/>
            <a:ext cx="2010322" cy="11403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Koji mold is carefully applied to the freshly steamed rice and cultivated in a warm, humid environment.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8944" y="3601216"/>
            <a:ext cx="2010322" cy="3833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3</a:t>
            </a:r>
            <a:r>
              <a:rPr lang="en-US" sz="1556" b="1" dirty="0">
                <a:solidFill>
                  <a:schemeClr val="bg1"/>
                </a:solidFill>
              </a:rPr>
              <a:t>. </a:t>
            </a:r>
            <a:r>
              <a:rPr lang="en-US" sz="1400" b="1" dirty="0">
                <a:solidFill>
                  <a:schemeClr val="bg1"/>
                </a:solidFill>
              </a:rPr>
              <a:t>WASH, STEAM, COOL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24588" y="5338832"/>
            <a:ext cx="2005963" cy="38331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91" b="1" dirty="0">
                <a:solidFill>
                  <a:schemeClr val="bg1"/>
                </a:solidFill>
              </a:rPr>
              <a:t>12. BOTTLING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8944" y="4031669"/>
            <a:ext cx="2010322" cy="11403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To help facilitate the growth of the Koji mold.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53947" y="4031667"/>
            <a:ext cx="2010322" cy="114037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All ingredients come together to nurture a dense yeast culture.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1446" y="4031667"/>
            <a:ext cx="2010322" cy="11403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Yeast consumes sugars the Koji is creating from the rice starch. 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37664" y="4031669"/>
            <a:ext cx="2010322" cy="11403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Fermented saké is pushed through filter panels to remove varying levels of sediment.</a:t>
            </a: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944" y="5769059"/>
            <a:ext cx="2010322" cy="11403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Inhibits coloring and aging.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57727" y="5769059"/>
            <a:ext cx="2010322" cy="11403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Stops fermentation and stops the product from spoiling.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45230" y="5769059"/>
            <a:ext cx="2010322" cy="11403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Crisp, lively flavors mellow to earthier, deeper flavors. 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24011" y="5769059"/>
            <a:ext cx="2010322" cy="114037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This step is optional. Most saké is diluted from 20 to 15% ABV.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20230" y="5769059"/>
            <a:ext cx="2010322" cy="114037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62" dirty="0">
                <a:solidFill>
                  <a:schemeClr val="bg1"/>
                </a:solidFill>
              </a:rPr>
              <a:t>Enjoy!</a:t>
            </a: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  <a:p>
            <a:endParaRPr lang="en-US" sz="1362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8945" y="1868939"/>
            <a:ext cx="6376606" cy="38331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91" b="1" dirty="0">
                <a:solidFill>
                  <a:schemeClr val="bg1"/>
                </a:solidFill>
              </a:rPr>
              <a:t>SAKÉ INGREDIENTS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r="82652" b="3798"/>
          <a:stretch/>
        </p:blipFill>
        <p:spPr>
          <a:xfrm>
            <a:off x="1284055" y="2360012"/>
            <a:ext cx="617957" cy="960606"/>
          </a:xfrm>
          <a:prstGeom prst="rect">
            <a:avLst/>
          </a:prstGeom>
        </p:spPr>
      </p:pic>
      <p:pic>
        <p:nvPicPr>
          <p:cNvPr id="1028" name="Picture 4" descr="Image result for yeas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4" t="17240" r="47007" b="22372"/>
          <a:stretch/>
        </p:blipFill>
        <p:spPr bwMode="auto">
          <a:xfrm>
            <a:off x="4234898" y="2365415"/>
            <a:ext cx="600749" cy="9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keone.com/assets/trade/KOJ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27319" r="67463" b="30732"/>
          <a:stretch/>
        </p:blipFill>
        <p:spPr bwMode="auto">
          <a:xfrm>
            <a:off x="5749640" y="2362004"/>
            <a:ext cx="600749" cy="96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32496" y="2311323"/>
            <a:ext cx="763452" cy="19960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1297" b="1" dirty="0"/>
              <a:t>KOJI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9591" y="2312539"/>
            <a:ext cx="763452" cy="19960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1297" b="1" dirty="0"/>
              <a:t>YEAST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64286" y="2307992"/>
            <a:ext cx="763452" cy="19960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1297" b="1" dirty="0"/>
              <a:t>WATER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15267" y="2311323"/>
            <a:ext cx="763452" cy="19960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1297" b="1" dirty="0"/>
              <a:t>RICE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15872" y="2465742"/>
            <a:ext cx="940026" cy="94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2" dirty="0"/>
              <a:t>Specialty grade saké rice is used to produce flavor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79462" y="2462414"/>
            <a:ext cx="967393" cy="948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2" dirty="0"/>
              <a:t>A good source of water is key to quality saké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49250" y="2459645"/>
            <a:ext cx="930972" cy="60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2" dirty="0"/>
              <a:t>Converts the rice sugars into alcohol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20743" y="2459323"/>
            <a:ext cx="930972" cy="77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2" dirty="0"/>
              <a:t>Converts the rice starch to sugars for the yeast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5" y="434251"/>
            <a:ext cx="1548847" cy="730794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841862" y="334738"/>
            <a:ext cx="0" cy="8792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2024" y="2185416"/>
            <a:ext cx="2010323" cy="1576636"/>
            <a:chOff x="7190631" y="1507800"/>
            <a:chExt cx="1914593" cy="1501558"/>
          </a:xfrm>
        </p:grpSpPr>
        <p:sp>
          <p:nvSpPr>
            <p:cNvPr id="47" name="TextBox 46"/>
            <p:cNvSpPr txBox="1"/>
            <p:nvPr/>
          </p:nvSpPr>
          <p:spPr>
            <a:xfrm>
              <a:off x="7190632" y="1507800"/>
              <a:ext cx="1914592" cy="36505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91" b="1" dirty="0">
                  <a:solidFill>
                    <a:schemeClr val="bg1"/>
                  </a:solidFill>
                </a:rPr>
                <a:t>1. RICE &amp; WATER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190631" y="1923285"/>
              <a:ext cx="1914592" cy="108607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362" dirty="0">
                  <a:solidFill>
                    <a:schemeClr val="bg1"/>
                  </a:solidFill>
                </a:rPr>
                <a:t>Start with fresh, pure water and good quality rice.</a:t>
              </a:r>
            </a:p>
            <a:p>
              <a:endParaRPr lang="en-US" sz="1362" dirty="0">
                <a:solidFill>
                  <a:schemeClr val="bg1"/>
                </a:solidFill>
              </a:endParaRPr>
            </a:p>
            <a:p>
              <a:endParaRPr lang="en-US" sz="1362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72" y="714873"/>
            <a:ext cx="4704080" cy="627017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ice paddy in jap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19930"/>
          <a:stretch/>
        </p:blipFill>
        <p:spPr bwMode="auto">
          <a:xfrm>
            <a:off x="2448141" y="3729120"/>
            <a:ext cx="4992935" cy="32559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" y="452730"/>
            <a:ext cx="1548847" cy="730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719" y="1275730"/>
            <a:ext cx="2101642" cy="7846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BREWING </a:t>
            </a:r>
          </a:p>
          <a:p>
            <a:pPr algn="ctr">
              <a:lnSpc>
                <a:spcPct val="70000"/>
              </a:lnSpc>
            </a:pPr>
            <a:r>
              <a:rPr lang="en-US" sz="3113" b="1" dirty="0">
                <a:solidFill>
                  <a:schemeClr val="accent1">
                    <a:lumMod val="50000"/>
                  </a:schemeClr>
                </a:solidFill>
              </a:rPr>
              <a:t>PROCESS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rot="16200000">
            <a:off x="1196076" y="452944"/>
            <a:ext cx="0" cy="1554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rice padd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524"/>
          <a:stretch/>
        </p:blipFill>
        <p:spPr bwMode="auto">
          <a:xfrm>
            <a:off x="2448141" y="701606"/>
            <a:ext cx="4992935" cy="28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15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2257</TotalTime>
  <Words>1487</Words>
  <Application>Microsoft Office PowerPoint</Application>
  <PresentationFormat>Custom</PresentationFormat>
  <Paragraphs>276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PMingLiU</vt:lpstr>
      <vt:lpstr>Arial</vt:lpstr>
      <vt:lpstr>Arial Black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Williams</dc:creator>
  <cp:lastModifiedBy>Paul Englert</cp:lastModifiedBy>
  <cp:revision>132</cp:revision>
  <cp:lastPrinted>2016-11-08T01:26:56Z</cp:lastPrinted>
  <dcterms:created xsi:type="dcterms:W3CDTF">2016-11-07T18:24:07Z</dcterms:created>
  <dcterms:modified xsi:type="dcterms:W3CDTF">2018-06-12T21:26:57Z</dcterms:modified>
</cp:coreProperties>
</file>